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43"/>
  </p:notesMasterIdLst>
  <p:sldIdLst>
    <p:sldId id="256" r:id="rId2"/>
    <p:sldId id="257" r:id="rId3"/>
    <p:sldId id="293" r:id="rId4"/>
    <p:sldId id="302" r:id="rId5"/>
    <p:sldId id="306" r:id="rId6"/>
    <p:sldId id="308" r:id="rId7"/>
    <p:sldId id="309" r:id="rId8"/>
    <p:sldId id="310" r:id="rId9"/>
    <p:sldId id="311" r:id="rId10"/>
    <p:sldId id="312" r:id="rId11"/>
    <p:sldId id="314" r:id="rId12"/>
    <p:sldId id="279" r:id="rId13"/>
    <p:sldId id="268" r:id="rId14"/>
    <p:sldId id="282" r:id="rId15"/>
    <p:sldId id="277" r:id="rId16"/>
    <p:sldId id="278" r:id="rId17"/>
    <p:sldId id="281" r:id="rId18"/>
    <p:sldId id="283" r:id="rId19"/>
    <p:sldId id="284" r:id="rId20"/>
    <p:sldId id="271" r:id="rId21"/>
    <p:sldId id="286" r:id="rId22"/>
    <p:sldId id="285" r:id="rId23"/>
    <p:sldId id="294" r:id="rId24"/>
    <p:sldId id="295" r:id="rId25"/>
    <p:sldId id="289" r:id="rId26"/>
    <p:sldId id="326" r:id="rId27"/>
    <p:sldId id="328" r:id="rId28"/>
    <p:sldId id="315" r:id="rId29"/>
    <p:sldId id="290" r:id="rId30"/>
    <p:sldId id="288" r:id="rId31"/>
    <p:sldId id="287" r:id="rId32"/>
    <p:sldId id="327" r:id="rId33"/>
    <p:sldId id="317" r:id="rId34"/>
    <p:sldId id="318" r:id="rId35"/>
    <p:sldId id="320" r:id="rId36"/>
    <p:sldId id="319" r:id="rId37"/>
    <p:sldId id="321" r:id="rId38"/>
    <p:sldId id="322" r:id="rId39"/>
    <p:sldId id="323" r:id="rId40"/>
    <p:sldId id="325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598" autoAdjust="0"/>
  </p:normalViewPr>
  <p:slideViewPr>
    <p:cSldViewPr snapToGrid="0" snapToObjects="1">
      <p:cViewPr>
        <p:scale>
          <a:sx n="125" d="100"/>
          <a:sy n="125" d="100"/>
        </p:scale>
        <p:origin x="-101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53C02-E64C-E444-87AC-3A0295BFBA77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141B6-B135-3046-A2A3-CD9B9654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34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higher chance of new or recent mutations having arisen on old haplotypes when comparing individuals who are more unrelated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87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Sequencing required if we</a:t>
            </a:r>
            <a:r>
              <a:rPr lang="en-US" baseline="0" dirty="0" smtClean="0"/>
              <a:t> want best prediction accuracy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22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mixed model assumes phenotypes are continuous</a:t>
            </a:r>
          </a:p>
          <a:p>
            <a:r>
              <a:rPr lang="en-GB" dirty="0" smtClean="0"/>
              <a:t>	clearly not true for binary outcomes, as individuals either cases (1) or controls (0)</a:t>
            </a:r>
          </a:p>
          <a:p>
            <a:endParaRPr lang="en-GB" dirty="0" smtClean="0"/>
          </a:p>
          <a:p>
            <a:r>
              <a:rPr lang="en-GB" dirty="0" smtClean="0"/>
              <a:t>We could just ignore this and assume we are measuring a continuous variable “very badly”</a:t>
            </a:r>
          </a:p>
          <a:p>
            <a:r>
              <a:rPr lang="en-GB" dirty="0" smtClean="0"/>
              <a:t>	but then the extent of measurement error depends on the trait prevalence</a:t>
            </a:r>
          </a:p>
          <a:p>
            <a:endParaRPr lang="en-GB" dirty="0" smtClean="0"/>
          </a:p>
          <a:p>
            <a:r>
              <a:rPr lang="en-GB" dirty="0" smtClean="0"/>
              <a:t>e.g., human height fits well a normal distribution </a:t>
            </a:r>
          </a:p>
          <a:p>
            <a:r>
              <a:rPr lang="en-GB" dirty="0" smtClean="0"/>
              <a:t>	but suppose we could only measure height to the nearest metre</a:t>
            </a:r>
          </a:p>
          <a:p>
            <a:endParaRPr lang="en-US" dirty="0" smtClean="0"/>
          </a:p>
          <a:p>
            <a:r>
              <a:rPr lang="en-GB" dirty="0" smtClean="0"/>
              <a:t>We could still estimate the heritability</a:t>
            </a:r>
          </a:p>
          <a:p>
            <a:r>
              <a:rPr lang="en-GB" dirty="0" smtClean="0"/>
              <a:t>	but the measurement error would be treated as environmental noise =&gt; lower h</a:t>
            </a:r>
            <a:r>
              <a:rPr lang="en-GB" baseline="30000" dirty="0" smtClean="0"/>
              <a:t>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89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– what will happen if</a:t>
            </a:r>
            <a:r>
              <a:rPr lang="en-US" baseline="0" dirty="0" smtClean="0"/>
              <a:t> cases and controls are genotyped separately??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84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 that larger chromosomes explain more variance: consistent with infinitesimal model.</a:t>
            </a:r>
          </a:p>
          <a:p>
            <a:endParaRPr lang="en-US" dirty="0" smtClean="0"/>
          </a:p>
          <a:p>
            <a:r>
              <a:rPr lang="en-US" dirty="0" smtClean="0"/>
              <a:t>Also note that sometimes there is a huge effect somewhere, e.g. </a:t>
            </a:r>
            <a:r>
              <a:rPr lang="en-US" dirty="0" err="1" smtClean="0"/>
              <a:t>chr</a:t>
            </a:r>
            <a:r>
              <a:rPr lang="en-US" dirty="0" smtClean="0"/>
              <a:t> 9 for </a:t>
            </a:r>
            <a:r>
              <a:rPr lang="en-US" dirty="0" err="1" smtClean="0"/>
              <a:t>vWF</a:t>
            </a:r>
            <a:r>
              <a:rPr lang="en-US" dirty="0" smtClean="0"/>
              <a:t> 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chr</a:t>
            </a:r>
            <a:r>
              <a:rPr lang="en-US" baseline="0" dirty="0" smtClean="0"/>
              <a:t> 6 for </a:t>
            </a:r>
            <a:r>
              <a:rPr lang="en-US" baseline="0" dirty="0" err="1" smtClean="0"/>
              <a:t>Qti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7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Either</a:t>
            </a:r>
            <a:r>
              <a:rPr lang="en-US" baseline="0" dirty="0" smtClean="0"/>
              <a:t> SNP chips are capturing less of the causal variants in trait B (e.g. rare variants, under selection)</a:t>
            </a:r>
          </a:p>
          <a:p>
            <a:r>
              <a:rPr lang="en-US" baseline="0" dirty="0" smtClean="0"/>
              <a:t>Or there was some confounding in the twin study heritability estimate for trait 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73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Recap:</a:t>
            </a:r>
          </a:p>
          <a:p>
            <a:endParaRPr lang="en-US" dirty="0" smtClean="0"/>
          </a:p>
          <a:p>
            <a:r>
              <a:rPr lang="en-US" dirty="0" smtClean="0"/>
              <a:t>What does this plot tell us?</a:t>
            </a:r>
          </a:p>
          <a:p>
            <a:pPr marL="228600" indent="-228600">
              <a:buAutoNum type="arabicPeriod"/>
            </a:pPr>
            <a:r>
              <a:rPr lang="en-US" dirty="0" smtClean="0"/>
              <a:t>How many significant</a:t>
            </a:r>
            <a:r>
              <a:rPr lang="en-US" baseline="0" dirty="0" smtClean="0"/>
              <a:t> SNPs are there?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Is the top SNP necessary for the disease?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Is the top SNP sufficient for the disease?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What would happen if we doubled the sample size?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9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Haseman-Elston</a:t>
            </a:r>
            <a:r>
              <a:rPr lang="en-US" baseline="0" dirty="0" smtClean="0"/>
              <a:t> regression isn’t very statistically efficient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Need a better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10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common environmental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4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Trying to explain</a:t>
            </a:r>
            <a:r>
              <a:rPr lang="en-US" baseline="0" dirty="0" smtClean="0"/>
              <a:t> as much phenotypic covariance as possible using the genetic covariance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20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1:</a:t>
            </a:r>
            <a:r>
              <a:rPr lang="en-US" baseline="0" dirty="0" smtClean="0"/>
              <a:t> Why </a:t>
            </a:r>
            <a:r>
              <a:rPr lang="en-US" baseline="0" dirty="0" err="1" smtClean="0"/>
              <a:t>normalise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Imagine a SNP with low MAF – lots of people with 0 genotype, more likely to have high sharing by chance: low variance = low contribution to genomic sharing</a:t>
            </a:r>
          </a:p>
          <a:p>
            <a:r>
              <a:rPr lang="en-US" baseline="0" dirty="0" smtClean="0"/>
              <a:t>Compare to a SNP with intermediate MAF – more likely to be lower sharing because more possible combinations: high variance = high contribution to genomic sharing</a:t>
            </a:r>
          </a:p>
          <a:p>
            <a:r>
              <a:rPr lang="en-US" baseline="0" dirty="0" smtClean="0"/>
              <a:t>By </a:t>
            </a:r>
            <a:r>
              <a:rPr lang="en-US" baseline="0" dirty="0" err="1" smtClean="0"/>
              <a:t>normalising</a:t>
            </a:r>
            <a:r>
              <a:rPr lang="en-US" baseline="0" dirty="0" smtClean="0"/>
              <a:t> we are making equal contribution for all SNPs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0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a big operation. It is making an n x n matrix, and for each cell in that matrix they had to do N sums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58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Long IBD segments, only need a few SNPs to capture all the variation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5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Smaller segments of IBD</a:t>
            </a:r>
          </a:p>
          <a:p>
            <a:r>
              <a:rPr lang="en-US" dirty="0" smtClean="0"/>
              <a:t>If</a:t>
            </a:r>
            <a:r>
              <a:rPr lang="en-US" baseline="0" dirty="0" smtClean="0"/>
              <a:t> the causal variant is far from the closest tag SNP then its variance will not be captured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12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96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4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22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8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5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20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91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3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63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0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6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charset="0"/>
              </a:defRPr>
            </a:lvl1pPr>
          </a:lstStyle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charset="0"/>
              </a:defRPr>
            </a:lvl1pPr>
          </a:lstStyle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0" y="6248400"/>
            <a:ext cx="9144000" cy="609600"/>
          </a:xfrm>
          <a:prstGeom prst="rect">
            <a:avLst/>
          </a:prstGeom>
          <a:solidFill>
            <a:srgbClr val="2A55C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127000" y="6326188"/>
            <a:ext cx="44450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GB" sz="1300" b="1" dirty="0">
                <a:solidFill>
                  <a:schemeClr val="bg1"/>
                </a:solidFill>
                <a:latin typeface="Garamond" pitchFamily="18" charset="0"/>
              </a:rPr>
              <a:t>School of</a:t>
            </a:r>
            <a:br>
              <a:rPr lang="en-GB" sz="1300" b="1" dirty="0">
                <a:solidFill>
                  <a:schemeClr val="bg1"/>
                </a:solidFill>
                <a:latin typeface="Garamond" pitchFamily="18" charset="0"/>
              </a:rPr>
            </a:br>
            <a:r>
              <a:rPr lang="en-GB" sz="1800" b="1" dirty="0">
                <a:solidFill>
                  <a:schemeClr val="bg1"/>
                </a:solidFill>
                <a:latin typeface="Garamond" pitchFamily="18" charset="0"/>
              </a:rPr>
              <a:t>SOCIAL  AND COMMUNITY MEDICINE</a:t>
            </a: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0" y="6229350"/>
            <a:ext cx="9144000" cy="0"/>
          </a:xfrm>
          <a:prstGeom prst="line">
            <a:avLst/>
          </a:prstGeom>
          <a:noFill/>
          <a:ln w="57150">
            <a:solidFill>
              <a:srgbClr val="4D4D4D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</a:endParaRPr>
          </a:p>
        </p:txBody>
      </p:sp>
      <p:grpSp>
        <p:nvGrpSpPr>
          <p:cNvPr id="13" name="Group 15"/>
          <p:cNvGrpSpPr>
            <a:grpSpLocks/>
          </p:cNvGrpSpPr>
          <p:nvPr userDrawn="1"/>
        </p:nvGrpSpPr>
        <p:grpSpPr bwMode="auto">
          <a:xfrm>
            <a:off x="7400925" y="6289675"/>
            <a:ext cx="1590675" cy="530225"/>
            <a:chOff x="4662" y="3962"/>
            <a:chExt cx="1002" cy="334"/>
          </a:xfrm>
        </p:grpSpPr>
        <p:pic>
          <p:nvPicPr>
            <p:cNvPr id="14" name="Picture 8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 r="70441"/>
            <a:stretch>
              <a:fillRect/>
            </a:stretch>
          </p:blipFill>
          <p:spPr bwMode="auto">
            <a:xfrm>
              <a:off x="4662" y="3962"/>
              <a:ext cx="282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 Box 14"/>
            <p:cNvSpPr txBox="1">
              <a:spLocks noChangeArrowheads="1"/>
            </p:cNvSpPr>
            <p:nvPr userDrawn="1"/>
          </p:nvSpPr>
          <p:spPr bwMode="auto">
            <a:xfrm>
              <a:off x="4916" y="3985"/>
              <a:ext cx="748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GB" sz="1300" b="1">
                  <a:solidFill>
                    <a:srgbClr val="F9F9F9"/>
                  </a:solidFill>
                  <a:latin typeface="Garamond" pitchFamily="18" charset="0"/>
                </a:rPr>
                <a:t>University of</a:t>
              </a:r>
              <a:br>
                <a:rPr lang="en-GB" sz="1300" b="1">
                  <a:solidFill>
                    <a:srgbClr val="F9F9F9"/>
                  </a:solidFill>
                  <a:latin typeface="Garamond" pitchFamily="18" charset="0"/>
                </a:rPr>
              </a:br>
              <a:r>
                <a:rPr lang="en-GB" sz="1800" b="1">
                  <a:solidFill>
                    <a:srgbClr val="F9F9F9"/>
                  </a:solidFill>
                  <a:latin typeface="Garamond" pitchFamily="18" charset="0"/>
                </a:rPr>
                <a:t>BRISTOL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385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emf"/><Relationship Id="rId3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Whole genomes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/>
              <a:t>Gibran Hemani</a:t>
            </a:r>
          </a:p>
          <a:p>
            <a:r>
              <a:rPr lang="en-US" sz="1800" dirty="0" err="1" smtClean="0"/>
              <a:t>g.hemani@bristol.ac.uk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7003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heritability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Heritability estimate is wrong</a:t>
            </a:r>
          </a:p>
          <a:p>
            <a:r>
              <a:rPr lang="en-US" dirty="0" smtClean="0"/>
              <a:t>The SNP chip isn’t capturing the causal variants</a:t>
            </a:r>
          </a:p>
          <a:p>
            <a:r>
              <a:rPr lang="en-US" dirty="0"/>
              <a:t>There are lots of small effects that we haven’t discovered </a:t>
            </a:r>
            <a:r>
              <a:rPr lang="en-US" dirty="0" smtClean="0"/>
              <a:t>yet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Can we test this?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418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Concept 1 with unrelated individuals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family data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unrelateds</a:t>
            </a:r>
            <a:endParaRPr lang="en-US" dirty="0"/>
          </a:p>
        </p:txBody>
      </p:sp>
      <p:pic>
        <p:nvPicPr>
          <p:cNvPr id="11" name="Content Placeholder 10" descr="he3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5" r="-1145"/>
          <a:stretch>
            <a:fillRect/>
          </a:stretch>
        </p:blipFill>
        <p:spPr/>
      </p:pic>
      <p:pic>
        <p:nvPicPr>
          <p:cNvPr id="10" name="Content Placeholder 3" descr="he2.pdf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5" r="-112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3403600" y="6416655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Haseman-Elston</a:t>
            </a:r>
            <a:r>
              <a:rPr lang="en-US" dirty="0"/>
              <a:t> regression isn’t very statistically </a:t>
            </a:r>
            <a:r>
              <a:rPr lang="en-US" dirty="0" smtClean="0"/>
              <a:t>efficient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1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model approach</a:t>
            </a:r>
            <a:endParaRPr lang="en-US" dirty="0"/>
          </a:p>
        </p:txBody>
      </p:sp>
      <p:pic>
        <p:nvPicPr>
          <p:cNvPr id="14" name="Content Placeholder 13" descr="lmm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707" b="-23707"/>
          <a:stretch>
            <a:fillRect/>
          </a:stretch>
        </p:blipFill>
        <p:spPr>
          <a:xfrm>
            <a:off x="457200" y="1300030"/>
            <a:ext cx="8229600" cy="4294359"/>
          </a:xfrm>
        </p:spPr>
      </p:pic>
      <p:sp>
        <p:nvSpPr>
          <p:cNvPr id="9" name="TextBox 8"/>
          <p:cNvSpPr txBox="1"/>
          <p:nvPr/>
        </p:nvSpPr>
        <p:spPr>
          <a:xfrm>
            <a:off x="3867728" y="1928305"/>
            <a:ext cx="3584710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Partition variance into covariates,</a:t>
            </a:r>
          </a:p>
          <a:p>
            <a:r>
              <a:rPr lang="en-US" dirty="0" smtClean="0"/>
              <a:t>genetic effects and residuals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5418" y="5036341"/>
            <a:ext cx="5429673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 REML to </a:t>
            </a:r>
            <a:r>
              <a:rPr lang="en-US" dirty="0" err="1" smtClean="0"/>
              <a:t>maximise</a:t>
            </a:r>
            <a:r>
              <a:rPr lang="en-US" dirty="0" smtClean="0"/>
              <a:t> likelihood for estimation of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and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parameters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247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000" y="-168905"/>
            <a:ext cx="8229600" cy="1143000"/>
          </a:xfrm>
        </p:spPr>
        <p:txBody>
          <a:bodyPr/>
          <a:lstStyle/>
          <a:p>
            <a:r>
              <a:rPr lang="en-US" dirty="0" smtClean="0"/>
              <a:t>Mixed model approach</a:t>
            </a: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076254" y="1567767"/>
            <a:ext cx="38109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5957946" y="952043"/>
            <a:ext cx="285752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1      0.5   0.13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0.01   0.09   0.01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0.5      1     0.13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0.02   0.07   0.04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0.13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0.13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1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0.03   0.01   0.05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0.01   0.02   0.03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1     0.25     1  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0.09   0.07   0.01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0.25     1     0.38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0.01   0.04   0.05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1     0.38     1  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6243698" y="3720455"/>
            <a:ext cx="225109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0     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4814938" y="2809431"/>
            <a:ext cx="1301876" cy="199114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4814938" y="2095051"/>
            <a:ext cx="1000132" cy="3571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171732" y="1567767"/>
            <a:ext cx="257176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600228" y="2567899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29252" y="1824724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g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73872" y="3504431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e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9928" y="365403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 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13922" y="3642165"/>
            <a:ext cx="23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Phen</a:t>
            </a:r>
            <a:r>
              <a:rPr lang="en-US" dirty="0" smtClean="0"/>
              <a:t> covariance YY</a:t>
            </a:r>
            <a:r>
              <a:rPr lang="en-US" baseline="30000" dirty="0"/>
              <a:t>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4377516"/>
            <a:ext cx="5214994" cy="1477328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>
                <a:cs typeface="Arial" pitchFamily="34" charset="0"/>
              </a:rPr>
              <a:t>Use REML to divide phenotypic variance into:</a:t>
            </a:r>
          </a:p>
          <a:p>
            <a:r>
              <a:rPr lang="en-GB" dirty="0" smtClean="0">
                <a:cs typeface="Arial" pitchFamily="34" charset="0"/>
              </a:rPr>
              <a:t>	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Genetic covariance matrix</a:t>
            </a:r>
          </a:p>
          <a:p>
            <a:r>
              <a:rPr lang="en-GB" dirty="0" smtClean="0">
                <a:cs typeface="Arial" pitchFamily="34" charset="0"/>
              </a:rPr>
              <a:t>	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Residual error</a:t>
            </a:r>
          </a:p>
          <a:p>
            <a:endParaRPr lang="en-GB" dirty="0" smtClean="0">
              <a:cs typeface="Arial" pitchFamily="34" charset="0"/>
            </a:endParaRPr>
          </a:p>
          <a:p>
            <a:r>
              <a:rPr lang="en-GB" dirty="0" smtClean="0">
                <a:cs typeface="Arial" pitchFamily="34" charset="0"/>
              </a:rPr>
              <a:t>Then we can estimate h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/ (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+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992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16" grpId="0"/>
      <p:bldP spid="17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similarity using </a:t>
            </a:r>
            <a:r>
              <a:rPr lang="en-US" dirty="0" smtClean="0"/>
              <a:t>SNPs: Identity by state (IBS)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79600"/>
            <a:ext cx="7772400" cy="4114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Objective: For each pair of individuals see how many alleles they have in common as a proportion of all alleles – this is our measure of genetic similarity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Step 1: Take all your SNPs and </a:t>
            </a:r>
            <a:r>
              <a:rPr lang="en-US" dirty="0" err="1" smtClean="0"/>
              <a:t>normalise</a:t>
            </a:r>
            <a:r>
              <a:rPr lang="en-US" dirty="0" smtClean="0"/>
              <a:t> them so that they have mean 0 and variance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Step 2: For each pair of individuals increase their score when they have the same genotype at a SNP, decrease it when they have a different genotype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30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</a:t>
            </a:r>
            <a:r>
              <a:rPr lang="en-US" dirty="0" smtClean="0"/>
              <a:t>similarity using SNPs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 genetic data, </a:t>
            </a:r>
            <a:r>
              <a:rPr lang="en-US" b="1" i="1" dirty="0" smtClean="0"/>
              <a:t>S</a:t>
            </a:r>
            <a:r>
              <a:rPr lang="en-US" dirty="0" smtClean="0"/>
              <a:t> matrix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60654383"/>
              </p:ext>
            </p:extLst>
          </p:nvPr>
        </p:nvGraphicFramePr>
        <p:xfrm>
          <a:off x="757370" y="2438400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/>
                <a:gridCol w="786448"/>
                <a:gridCol w="786448"/>
                <a:gridCol w="786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Scale each SNP to have mean 0, variance 1, </a:t>
            </a:r>
            <a:r>
              <a:rPr lang="en-US" b="1" i="1" dirty="0"/>
              <a:t>Z</a:t>
            </a:r>
            <a:r>
              <a:rPr lang="en-US" dirty="0" smtClean="0"/>
              <a:t> matrix</a:t>
            </a:r>
            <a:endParaRPr lang="en-US" i="1" dirty="0"/>
          </a:p>
        </p:txBody>
      </p:sp>
      <p:graphicFrame>
        <p:nvGraphicFramePr>
          <p:cNvPr id="11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976268"/>
              </p:ext>
            </p:extLst>
          </p:nvPr>
        </p:nvGraphicFramePr>
        <p:xfrm>
          <a:off x="5158955" y="2438400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/>
                <a:gridCol w="786448"/>
                <a:gridCol w="786448"/>
                <a:gridCol w="786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596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similarity using SNPs</a:t>
            </a:r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6335342"/>
              </p:ext>
            </p:extLst>
          </p:nvPr>
        </p:nvGraphicFramePr>
        <p:xfrm>
          <a:off x="400283" y="2482262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/>
                <a:gridCol w="786448"/>
                <a:gridCol w="786448"/>
                <a:gridCol w="786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 descr="grmexampl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76" y="4795359"/>
            <a:ext cx="4936259" cy="7645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30661" y="4333668"/>
            <a:ext cx="114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0283" y="2032060"/>
            <a:ext cx="113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Z</a:t>
            </a:r>
            <a:r>
              <a:rPr lang="en-US" dirty="0" smtClean="0"/>
              <a:t> matrix:</a:t>
            </a:r>
            <a:endParaRPr lang="en-US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930661" y="2032060"/>
            <a:ext cx="4072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Calculating genetic relationship matrix </a:t>
            </a:r>
          </a:p>
          <a:p>
            <a:r>
              <a:rPr lang="en-US" dirty="0" smtClean="0"/>
              <a:t>(or kinship matrix):</a:t>
            </a:r>
            <a:endParaRPr lang="en-US" dirty="0"/>
          </a:p>
        </p:txBody>
      </p:sp>
      <p:pic>
        <p:nvPicPr>
          <p:cNvPr id="15" name="Picture 14" descr="grm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75" y="2730313"/>
            <a:ext cx="4145965" cy="14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3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GWAS going?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SNP chips use common tagging SNPs</a:t>
            </a:r>
            <a:endParaRPr lang="en-US" dirty="0"/>
          </a:p>
        </p:txBody>
      </p:sp>
      <p:pic>
        <p:nvPicPr>
          <p:cNvPr id="5" name="Content Placeholder 4" descr="tag snps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12" b="-26612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Question: How much of total heritability have we managed to capture using this technology?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Around 12 million common variants</a:t>
            </a:r>
          </a:p>
          <a:p>
            <a:pPr lvl="1"/>
            <a:r>
              <a:rPr lang="en-US" dirty="0" smtClean="0"/>
              <a:t>SNP chips usually have fewer than 1 million</a:t>
            </a:r>
          </a:p>
          <a:p>
            <a:pPr lvl="1"/>
            <a:r>
              <a:rPr lang="en-US" dirty="0" smtClean="0"/>
              <a:t>Estimated to capture at least 80% of genetic variation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Countless millions of rare variants</a:t>
            </a:r>
          </a:p>
          <a:p>
            <a:pPr lvl="1"/>
            <a:r>
              <a:rPr lang="en-US" dirty="0" smtClean="0"/>
              <a:t>SNP chips capture very tiny proportion of rare variation in unrelated individuals</a:t>
            </a:r>
          </a:p>
        </p:txBody>
      </p:sp>
    </p:spTree>
    <p:extLst>
      <p:ext uri="{BB962C8B-B14F-4D97-AF65-F5344CB8AC3E}">
        <p14:creationId xmlns:p14="http://schemas.microsoft.com/office/powerpoint/2010/main" val="743854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individuals are related…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3247" y="2505607"/>
            <a:ext cx="2092207" cy="24145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dirty="0" smtClean="0"/>
              <a:t>Individuals 1 and 2</a:t>
            </a:r>
          </a:p>
          <a:p>
            <a:endParaRPr lang="en-GB" sz="600" dirty="0" smtClean="0"/>
          </a:p>
          <a:p>
            <a:r>
              <a:rPr lang="en-GB" dirty="0" smtClean="0"/>
              <a:t>Individuals 1 and 3</a:t>
            </a:r>
          </a:p>
          <a:p>
            <a:endParaRPr lang="en-GB" sz="600" dirty="0" smtClean="0"/>
          </a:p>
          <a:p>
            <a:r>
              <a:rPr lang="en-GB" dirty="0" smtClean="0"/>
              <a:t>Individuals 1 and 4</a:t>
            </a:r>
          </a:p>
          <a:p>
            <a:endParaRPr lang="en-GB" sz="600" dirty="0" smtClean="0"/>
          </a:p>
          <a:p>
            <a:r>
              <a:rPr lang="en-GB" dirty="0" smtClean="0"/>
              <a:t>Individuals 2 and 3</a:t>
            </a:r>
          </a:p>
          <a:p>
            <a:endParaRPr lang="en-GB" sz="600" dirty="0" smtClean="0"/>
          </a:p>
          <a:p>
            <a:r>
              <a:rPr lang="en-GB" dirty="0" smtClean="0"/>
              <a:t>Individuals 2 and 4</a:t>
            </a:r>
          </a:p>
          <a:p>
            <a:endParaRPr lang="en-GB" sz="600" dirty="0" smtClean="0"/>
          </a:p>
          <a:p>
            <a:r>
              <a:rPr lang="en-GB" dirty="0" smtClean="0"/>
              <a:t>Individuals 3 and 4</a:t>
            </a:r>
          </a:p>
          <a:p>
            <a:endParaRPr lang="en-GB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915816" y="270539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915816" y="3064172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15816" y="342136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15816" y="377696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73004" y="2705397"/>
            <a:ext cx="107156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87504" y="3422947"/>
            <a:ext cx="1714500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87316" y="3776960"/>
            <a:ext cx="335756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630441" y="2706985"/>
            <a:ext cx="1785938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630566" y="3065760"/>
            <a:ext cx="642938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15816" y="413414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87316" y="4134147"/>
            <a:ext cx="9286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916191" y="4134147"/>
            <a:ext cx="9286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702198" y="2543001"/>
            <a:ext cx="5706" cy="223224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569646" y="2561827"/>
            <a:ext cx="18578" cy="221342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83"/>
          <p:cNvSpPr txBox="1">
            <a:spLocks noChangeArrowheads="1"/>
          </p:cNvSpPr>
          <p:nvPr/>
        </p:nvSpPr>
        <p:spPr bwMode="auto">
          <a:xfrm>
            <a:off x="2987824" y="4775249"/>
            <a:ext cx="1428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1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20" name="TextBox 84"/>
          <p:cNvSpPr txBox="1">
            <a:spLocks noChangeArrowheads="1"/>
          </p:cNvSpPr>
          <p:nvPr/>
        </p:nvSpPr>
        <p:spPr bwMode="auto">
          <a:xfrm>
            <a:off x="5926138" y="4775249"/>
            <a:ext cx="15716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2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21" name="TextBox 87"/>
          <p:cNvSpPr txBox="1">
            <a:spLocks noChangeArrowheads="1"/>
          </p:cNvSpPr>
          <p:nvPr/>
        </p:nvSpPr>
        <p:spPr bwMode="auto">
          <a:xfrm>
            <a:off x="2915816" y="2132856"/>
            <a:ext cx="18002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</a:t>
            </a:r>
            <a:r>
              <a:rPr lang="en-GB" sz="1600" dirty="0" smtClean="0">
                <a:solidFill>
                  <a:schemeClr val="accent1"/>
                </a:solidFill>
                <a:cs typeface="Arial" pitchFamily="34" charset="0"/>
              </a:rPr>
              <a:t>SNP A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201566" y="3064172"/>
            <a:ext cx="1714500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91"/>
          <p:cNvSpPr txBox="1">
            <a:spLocks noChangeArrowheads="1"/>
          </p:cNvSpPr>
          <p:nvPr/>
        </p:nvSpPr>
        <p:spPr bwMode="auto">
          <a:xfrm>
            <a:off x="5038974" y="2132856"/>
            <a:ext cx="204993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</a:t>
            </a:r>
            <a:r>
              <a:rPr lang="en-GB" sz="1600" dirty="0" smtClean="0">
                <a:solidFill>
                  <a:schemeClr val="accent1"/>
                </a:solidFill>
                <a:cs typeface="Arial" pitchFamily="34" charset="0"/>
              </a:rPr>
              <a:t>SNP B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cxnSp>
        <p:nvCxnSpPr>
          <p:cNvPr id="24" name="Straight Connector 23"/>
          <p:cNvCxnSpPr>
            <a:stCxn id="23" idx="2"/>
          </p:cNvCxnSpPr>
          <p:nvPr/>
        </p:nvCxnSpPr>
        <p:spPr>
          <a:xfrm>
            <a:off x="6063942" y="2470993"/>
            <a:ext cx="20226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915816" y="4485629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450234" y="4485629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551142" y="4487217"/>
            <a:ext cx="25665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779912" y="2470993"/>
            <a:ext cx="0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818386" y="4487217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92988" y="402595"/>
            <a:ext cx="2051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Slide courtesy of Doug Speed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04493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individuals are unrelated…</a:t>
            </a:r>
            <a:endParaRPr lang="en-US" dirty="0"/>
          </a:p>
        </p:txBody>
      </p:sp>
      <p:cxnSp>
        <p:nvCxnSpPr>
          <p:cNvPr id="4" name="Straight Connector 3"/>
          <p:cNvCxnSpPr>
            <a:endCxn id="6" idx="0"/>
          </p:cNvCxnSpPr>
          <p:nvPr/>
        </p:nvCxnSpPr>
        <p:spPr>
          <a:xfrm flipH="1">
            <a:off x="3702199" y="2543001"/>
            <a:ext cx="5706" cy="223224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588224" y="2561827"/>
            <a:ext cx="18578" cy="221342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83"/>
          <p:cNvSpPr txBox="1">
            <a:spLocks noChangeArrowheads="1"/>
          </p:cNvSpPr>
          <p:nvPr/>
        </p:nvSpPr>
        <p:spPr bwMode="auto">
          <a:xfrm>
            <a:off x="2987824" y="4775249"/>
            <a:ext cx="1428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1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7" name="TextBox 84"/>
          <p:cNvSpPr txBox="1">
            <a:spLocks noChangeArrowheads="1"/>
          </p:cNvSpPr>
          <p:nvPr/>
        </p:nvSpPr>
        <p:spPr bwMode="auto">
          <a:xfrm>
            <a:off x="5926138" y="4775249"/>
            <a:ext cx="15716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2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8" name="TextBox 87"/>
          <p:cNvSpPr txBox="1">
            <a:spLocks noChangeArrowheads="1"/>
          </p:cNvSpPr>
          <p:nvPr/>
        </p:nvSpPr>
        <p:spPr bwMode="auto">
          <a:xfrm>
            <a:off x="2857934" y="2132856"/>
            <a:ext cx="150018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SNP A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9" name="TextBox 91"/>
          <p:cNvSpPr txBox="1">
            <a:spLocks noChangeArrowheads="1"/>
          </p:cNvSpPr>
          <p:nvPr/>
        </p:nvSpPr>
        <p:spPr bwMode="auto">
          <a:xfrm>
            <a:off x="5283200" y="2132856"/>
            <a:ext cx="1571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SNP B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>
            <a:off x="6069013" y="2470993"/>
            <a:ext cx="15155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43808" y="4485629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15308" y="4485629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516216" y="4487217"/>
            <a:ext cx="25665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79912" y="2470993"/>
            <a:ext cx="0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83460" y="4487217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43808" y="268701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43808" y="3045792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43808" y="340298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43808" y="375858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00996" y="2687017"/>
            <a:ext cx="285750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915496" y="3402980"/>
            <a:ext cx="357187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415308" y="3758580"/>
            <a:ext cx="285750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272808" y="2688605"/>
            <a:ext cx="142875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44308" y="3045792"/>
            <a:ext cx="357188" cy="317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843808" y="411576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629621" y="4117355"/>
            <a:ext cx="214312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629996" y="4117355"/>
            <a:ext cx="142875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86808" y="3045792"/>
            <a:ext cx="214313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29621" y="3045792"/>
            <a:ext cx="21431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201121" y="3760167"/>
            <a:ext cx="21431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129683" y="3402980"/>
            <a:ext cx="21431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629621" y="3402980"/>
            <a:ext cx="214312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44058" y="4117355"/>
            <a:ext cx="21431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129933" y="4117355"/>
            <a:ext cx="142875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987058" y="3760167"/>
            <a:ext cx="214313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915746" y="3760167"/>
            <a:ext cx="21431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01433" y="3402980"/>
            <a:ext cx="21431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29808" y="2688605"/>
            <a:ext cx="357188" cy="317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44121" y="3045792"/>
            <a:ext cx="357187" cy="317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3247" y="2505607"/>
            <a:ext cx="2092207" cy="24145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dirty="0" smtClean="0"/>
              <a:t>Individuals 1 and 2</a:t>
            </a:r>
          </a:p>
          <a:p>
            <a:endParaRPr lang="en-GB" sz="600" dirty="0" smtClean="0"/>
          </a:p>
          <a:p>
            <a:r>
              <a:rPr lang="en-GB" dirty="0" smtClean="0"/>
              <a:t>Individuals 1 and 3</a:t>
            </a:r>
          </a:p>
          <a:p>
            <a:endParaRPr lang="en-GB" sz="600" dirty="0" smtClean="0"/>
          </a:p>
          <a:p>
            <a:r>
              <a:rPr lang="en-GB" dirty="0" smtClean="0"/>
              <a:t>Individuals 1 and 4</a:t>
            </a:r>
          </a:p>
          <a:p>
            <a:endParaRPr lang="en-GB" sz="600" dirty="0" smtClean="0"/>
          </a:p>
          <a:p>
            <a:r>
              <a:rPr lang="en-GB" dirty="0" smtClean="0"/>
              <a:t>Individuals 2 and 3</a:t>
            </a:r>
          </a:p>
          <a:p>
            <a:endParaRPr lang="en-GB" sz="600" dirty="0" smtClean="0"/>
          </a:p>
          <a:p>
            <a:r>
              <a:rPr lang="en-GB" dirty="0" smtClean="0"/>
              <a:t>Individuals 2 and 4</a:t>
            </a:r>
          </a:p>
          <a:p>
            <a:endParaRPr lang="en-GB" sz="600" dirty="0" smtClean="0"/>
          </a:p>
          <a:p>
            <a:r>
              <a:rPr lang="en-GB" dirty="0" smtClean="0"/>
              <a:t>Individuals 3 and 4</a:t>
            </a:r>
          </a:p>
          <a:p>
            <a:endParaRPr lang="en-GB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180120" y="5403273"/>
            <a:ext cx="8835021" cy="369332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SNP heritability = proportion of phenotypic variance explained by all measured SNPs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092988" y="402595"/>
            <a:ext cx="2051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Slide courtesy of Doug Speed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3216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Relating GWAS to heritability</a:t>
            </a:r>
          </a:p>
          <a:p>
            <a:r>
              <a:rPr lang="en-US" dirty="0" smtClean="0"/>
              <a:t>Estimating the potential for GWAS using whole genome methods</a:t>
            </a:r>
          </a:p>
          <a:p>
            <a:r>
              <a:rPr lang="en-US" dirty="0" smtClean="0"/>
              <a:t>Using whole genome methods to make inference about genetic architecture</a:t>
            </a:r>
          </a:p>
          <a:p>
            <a:r>
              <a:rPr lang="en-US" dirty="0" smtClean="0"/>
              <a:t>Inferring genetic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0146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Length of IBD segments reduce when people are less related</a:t>
            </a:r>
            <a:endParaRPr lang="en-US" dirty="0"/>
          </a:p>
        </p:txBody>
      </p:sp>
      <p:pic>
        <p:nvPicPr>
          <p:cNvPr id="4" name="Content Placeholder 3" descr="ibd segment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9" r="-343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470495" y="5756059"/>
            <a:ext cx="1716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Speed &amp; Balding 2015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3390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SNP heritability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536539"/>
            <a:ext cx="805872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cs typeface="Arial" pitchFamily="34" charset="0"/>
              </a:rPr>
              <a:t>Y       =  	</a:t>
            </a:r>
            <a:r>
              <a:rPr lang="el-GR" sz="1200" dirty="0">
                <a:cs typeface="Arial" pitchFamily="34" charset="0"/>
              </a:rPr>
              <a:t>α </a:t>
            </a:r>
            <a:endParaRPr lang="en-GB" sz="1200" dirty="0">
              <a:cs typeface="Arial" pitchFamily="34" charset="0"/>
            </a:endParaRP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12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   	....       +	....        + 	....         + 	....        +  	....        + 	....        +  	....         +	 .... 	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 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500,000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500,000</a:t>
            </a:r>
            <a:r>
              <a:rPr lang="en-GB" sz="1200" dirty="0">
                <a:cs typeface="Arial" pitchFamily="34" charset="0"/>
              </a:rPr>
              <a:t>  </a:t>
            </a: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 	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e</a:t>
            </a:r>
          </a:p>
        </p:txBody>
      </p:sp>
      <p:pic>
        <p:nvPicPr>
          <p:cNvPr id="6" name="Picture 5" descr="gctarem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68" y="4243005"/>
            <a:ext cx="2277341" cy="1531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5211" y="3463697"/>
            <a:ext cx="4318244" cy="92333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Akin to fitting all SNPs in a linear model where every SNP is assumed to have an effect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86363" y="4839706"/>
            <a:ext cx="4745183" cy="92333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Slight difference when fit as a mixed model: assume that the distribution of effects (</a:t>
            </a:r>
            <a:r>
              <a:rPr lang="en-US" b="1" dirty="0" smtClean="0"/>
              <a:t>u</a:t>
            </a:r>
            <a:r>
              <a:rPr lang="en-US" dirty="0" smtClean="0"/>
              <a:t>) are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17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SNP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GCTA has now been used to perform GREML to estimate SNP heritability for thousands of traits</a:t>
            </a:r>
          </a:p>
          <a:p>
            <a:endParaRPr lang="en-US" dirty="0" smtClean="0"/>
          </a:p>
          <a:p>
            <a:r>
              <a:rPr lang="en-US" dirty="0" smtClean="0"/>
              <a:t>Typically SNP h</a:t>
            </a:r>
            <a:r>
              <a:rPr lang="en-US" baseline="30000" dirty="0" smtClean="0"/>
              <a:t>2</a:t>
            </a:r>
            <a:r>
              <a:rPr lang="en-US" dirty="0" smtClean="0"/>
              <a:t> is about 50% of ‘true’ h</a:t>
            </a:r>
            <a:r>
              <a:rPr lang="en-US" baseline="30000" dirty="0" smtClean="0"/>
              <a:t>2</a:t>
            </a:r>
          </a:p>
          <a:p>
            <a:endParaRPr lang="en-US" baseline="30000" dirty="0" smtClean="0"/>
          </a:p>
          <a:p>
            <a:r>
              <a:rPr lang="en-US" dirty="0" smtClean="0"/>
              <a:t>This tells us that the capacity of SNP chips used in general populations to map all genetic effects is good, but limited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601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control traits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Normally we ascertain cases to be disproportionately represented in our study</a:t>
            </a:r>
          </a:p>
          <a:p>
            <a:endParaRPr lang="en-US" dirty="0" smtClean="0"/>
          </a:p>
          <a:p>
            <a:r>
              <a:rPr lang="en-US" dirty="0" smtClean="0"/>
              <a:t>Can imagine a continuous risk underlying our observed cases or controls</a:t>
            </a:r>
          </a:p>
          <a:p>
            <a:endParaRPr lang="en-US" dirty="0" smtClean="0"/>
          </a:p>
          <a:p>
            <a:r>
              <a:rPr lang="en-US" dirty="0" smtClean="0"/>
              <a:t>Once enough risk factors are present above a certain threshold you get the disease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 descr="liability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739" b="-75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5555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control traits</a:t>
            </a:r>
            <a:endParaRPr lang="en-US" dirty="0"/>
          </a:p>
        </p:txBody>
      </p:sp>
      <p:pic>
        <p:nvPicPr>
          <p:cNvPr id="6" name="Content Placeholder 5" descr="liabilityeq.gi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140" b="-38140"/>
          <a:stretch>
            <a:fillRect/>
          </a:stretch>
        </p:blipFill>
        <p:spPr>
          <a:xfrm>
            <a:off x="457200" y="1673353"/>
            <a:ext cx="4038600" cy="1963928"/>
          </a:xfrm>
        </p:spPr>
      </p:pic>
      <p:pic>
        <p:nvPicPr>
          <p:cNvPr id="5" name="Content Placeholder 4" descr="liability.p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739" b="-75739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457200" y="384048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prevalence in population</a:t>
            </a:r>
          </a:p>
          <a:p>
            <a:r>
              <a:rPr lang="en-US" dirty="0" smtClean="0"/>
              <a:t>P = proportion cases in sample</a:t>
            </a:r>
          </a:p>
          <a:p>
            <a:r>
              <a:rPr lang="en-US" dirty="0" smtClean="0"/>
              <a:t>Z = height of curve at threshold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0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 partitioning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536539"/>
            <a:ext cx="805872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cs typeface="Arial" pitchFamily="34" charset="0"/>
              </a:rPr>
              <a:t>Y       =  	</a:t>
            </a:r>
            <a:r>
              <a:rPr lang="el-GR" sz="1200" dirty="0">
                <a:cs typeface="Arial" pitchFamily="34" charset="0"/>
              </a:rPr>
              <a:t>α </a:t>
            </a:r>
            <a:endParaRPr lang="en-GB" sz="1200" dirty="0">
              <a:cs typeface="Arial" pitchFamily="34" charset="0"/>
            </a:endParaRP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12  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 	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1" y="3452153"/>
            <a:ext cx="7832436" cy="369332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Create multiple GRMs, and estimate the variance attributable to each GRM</a:t>
            </a:r>
          </a:p>
        </p:txBody>
      </p:sp>
      <p:pic>
        <p:nvPicPr>
          <p:cNvPr id="6" name="Picture 5" descr="parti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0" y="4029241"/>
            <a:ext cx="2320636" cy="17141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9636" y="4110182"/>
            <a:ext cx="5080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A partition for each chromosome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Two partitions to compare genic </a:t>
            </a:r>
            <a:r>
              <a:rPr lang="en-US" dirty="0" err="1" smtClean="0"/>
              <a:t>vs</a:t>
            </a:r>
            <a:r>
              <a:rPr lang="en-US" dirty="0" smtClean="0"/>
              <a:t> non-genic SNPs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Divide SNPs into different MAF categories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8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running GCTA on our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774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5243242"/>
              </p:ext>
            </p:extLst>
          </p:nvPr>
        </p:nvGraphicFramePr>
        <p:xfrm>
          <a:off x="685800" y="386080"/>
          <a:ext cx="7772400" cy="534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/>
                <a:gridCol w="1943100"/>
                <a:gridCol w="1943100"/>
                <a:gridCol w="1943100"/>
              </a:tblGrid>
              <a:tr h="46783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GREML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LD Score regression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AVENGEME</a:t>
                      </a:r>
                      <a:endParaRPr lang="en-US" sz="1200" dirty="0"/>
                    </a:p>
                  </a:txBody>
                  <a:tcPr/>
                </a:tc>
              </a:tr>
              <a:tr h="668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Data required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Individual level genetic and phenotypic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data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GWAS summary statistics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GWAS summary statistics with</a:t>
                      </a:r>
                      <a:r>
                        <a:rPr lang="en-US" sz="1200" baseline="0" dirty="0" smtClean="0"/>
                        <a:t> replication</a:t>
                      </a:r>
                      <a:endParaRPr lang="en-US" sz="1200" dirty="0"/>
                    </a:p>
                  </a:txBody>
                  <a:tcPr/>
                </a:tc>
              </a:tr>
              <a:tr h="46783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Statistical efficiency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Low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</a:t>
                      </a:r>
                      <a:endParaRPr lang="en-US" sz="1200" dirty="0"/>
                    </a:p>
                  </a:txBody>
                  <a:tcPr/>
                </a:tc>
              </a:tr>
              <a:tr h="46783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Bivariate</a:t>
                      </a:r>
                      <a:r>
                        <a:rPr lang="en-US" sz="1200" baseline="0" dirty="0" smtClean="0"/>
                        <a:t> analysis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</a:tr>
              <a:tr h="46783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Confounding estimation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</a:tr>
              <a:tr h="668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Estimates of number of causal variants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</a:tr>
              <a:tr h="10693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Software available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r>
                        <a:rPr lang="en-US" sz="1200" baseline="0" dirty="0" smtClean="0"/>
                        <a:t> – GCTA and LDAK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 scripts and</a:t>
                      </a:r>
                      <a:r>
                        <a:rPr lang="en-US" sz="1200" baseline="0" dirty="0" smtClean="0"/>
                        <a:t> also online platform (LD Hub)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Kind of. R scripts to do calculations but you need to do</a:t>
                      </a:r>
                      <a:r>
                        <a:rPr lang="en-US" sz="1200" baseline="0" dirty="0" smtClean="0"/>
                        <a:t> a few steps first</a:t>
                      </a:r>
                      <a:endParaRPr lang="en-US" sz="1200" dirty="0"/>
                    </a:p>
                  </a:txBody>
                  <a:tcPr/>
                </a:tc>
              </a:tr>
              <a:tr h="10693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Reliability</a:t>
                      </a:r>
                      <a:r>
                        <a:rPr lang="en-US" sz="1200" baseline="0" dirty="0" smtClean="0"/>
                        <a:t> of inferences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Biases</a:t>
                      </a:r>
                      <a:r>
                        <a:rPr lang="en-US" sz="1200" baseline="0" dirty="0" smtClean="0"/>
                        <a:t> exist and are</a:t>
                      </a:r>
                      <a:r>
                        <a:rPr lang="en-US" sz="1200" dirty="0" smtClean="0"/>
                        <a:t> somewhat understood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Largely unexplored so far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Largely</a:t>
                      </a:r>
                      <a:r>
                        <a:rPr lang="en-US" sz="1200" baseline="0" dirty="0" smtClean="0"/>
                        <a:t> unexplored so far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371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architecture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distributions of genetic factors that underlie the variance of a trait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468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Genome partitioning: polygenic model</a:t>
            </a:r>
            <a:endParaRPr lang="en-US" dirty="0"/>
          </a:p>
        </p:txBody>
      </p:sp>
      <p:pic>
        <p:nvPicPr>
          <p:cNvPr id="4" name="Content Placeholder 3" descr="chromosome partitionin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05" r="-2270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804726" y="1524000"/>
            <a:ext cx="1339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GB" dirty="0">
                <a:cs typeface="Arial" pitchFamily="34" charset="0"/>
              </a:rPr>
              <a:t>H</a:t>
            </a:r>
            <a:r>
              <a:rPr lang="en-GB" dirty="0" smtClean="0">
                <a:cs typeface="Arial" pitchFamily="34" charset="0"/>
              </a:rPr>
              <a:t>eight </a:t>
            </a:r>
          </a:p>
          <a:p>
            <a:pPr marL="342900" indent="-342900">
              <a:buAutoNum type="alphaLcParenR"/>
            </a:pPr>
            <a:r>
              <a:rPr lang="en-GB" dirty="0" smtClean="0">
                <a:cs typeface="Arial" pitchFamily="34" charset="0"/>
              </a:rPr>
              <a:t>BMI</a:t>
            </a:r>
          </a:p>
          <a:p>
            <a:pPr marL="342900" indent="-342900">
              <a:buAutoNum type="alphaLcParenR"/>
            </a:pPr>
            <a:r>
              <a:rPr lang="en-GB" dirty="0" err="1" smtClean="0">
                <a:cs typeface="Arial" pitchFamily="34" charset="0"/>
              </a:rPr>
              <a:t>vWF</a:t>
            </a:r>
            <a:endParaRPr lang="en-GB" dirty="0">
              <a:cs typeface="Arial" pitchFamily="34" charset="0"/>
            </a:endParaRPr>
          </a:p>
          <a:p>
            <a:pPr marL="342900" indent="-342900">
              <a:buAutoNum type="alphaLcParenR"/>
            </a:pPr>
            <a:r>
              <a:rPr lang="en-GB" dirty="0" err="1" smtClean="0">
                <a:cs typeface="Arial" pitchFamily="34" charset="0"/>
              </a:rPr>
              <a:t>QTi</a:t>
            </a:r>
            <a:endParaRPr lang="en-GB" dirty="0"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66735" y="5756059"/>
            <a:ext cx="1251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Yang et al 2012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303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Above and below the threshold</a:t>
            </a:r>
            <a:endParaRPr lang="en-US" dirty="0"/>
          </a:p>
        </p:txBody>
      </p:sp>
      <p:pic>
        <p:nvPicPr>
          <p:cNvPr id="4" name="Content Placeholder 3" descr="manhatta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4004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Genetic correlations – bivariate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39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Y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  =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α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	...   +    e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</a:p>
          <a:p>
            <a:endParaRPr lang="en-GB" sz="1200" dirty="0">
              <a:cs typeface="Arial" pitchFamily="34" charset="0"/>
            </a:endParaRPr>
          </a:p>
          <a:p>
            <a:pPr marL="0" indent="0">
              <a:buNone/>
            </a:pP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Y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   =  	</a:t>
            </a:r>
            <a:r>
              <a:rPr lang="el-GR" sz="1200" dirty="0">
                <a:solidFill>
                  <a:schemeClr val="accent1"/>
                </a:solidFill>
                <a:cs typeface="Arial" pitchFamily="34" charset="0"/>
              </a:rPr>
              <a:t>α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l-G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 +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</a:t>
            </a:r>
            <a:r>
              <a:rPr lang="en-GB" sz="1200" baseline="-25000" dirty="0" smtClean="0">
                <a:solidFill>
                  <a:schemeClr val="accent1"/>
                </a:solidFill>
                <a:cs typeface="Arial" pitchFamily="34" charset="0"/>
              </a:rPr>
              <a:t>1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 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+ 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+  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+ 	...   +    e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</a:p>
          <a:p>
            <a:endParaRPr lang="en-GB" sz="1200" dirty="0"/>
          </a:p>
          <a:p>
            <a:pPr marL="0" indent="0">
              <a:buNone/>
            </a:pPr>
            <a:endParaRPr lang="en-GB" baseline="-25000" dirty="0"/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4371110"/>
            <a:ext cx="8300720" cy="1477328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Interpretation:</a:t>
            </a:r>
          </a:p>
          <a:p>
            <a:r>
              <a:rPr lang="en-GB" dirty="0" smtClean="0"/>
              <a:t>Proportion of h</a:t>
            </a:r>
            <a:r>
              <a:rPr lang="en-GB" baseline="30000" dirty="0" smtClean="0"/>
              <a:t>2</a:t>
            </a:r>
            <a:r>
              <a:rPr lang="en-GB" dirty="0" smtClean="0"/>
              <a:t> that can be explained in trait 1 if perfect knowledge of all SNPs influencing trait 2. And vice versa</a:t>
            </a:r>
          </a:p>
          <a:p>
            <a:pPr marL="457200" indent="-457200">
              <a:buAutoNum type="alphaLcParenR"/>
            </a:pPr>
            <a:r>
              <a:rPr lang="en-GB" dirty="0" smtClean="0"/>
              <a:t>Is there </a:t>
            </a:r>
            <a:r>
              <a:rPr lang="en-GB" dirty="0" err="1" smtClean="0"/>
              <a:t>pleiotropy</a:t>
            </a:r>
            <a:r>
              <a:rPr lang="en-GB" dirty="0" smtClean="0"/>
              <a:t> between two traits?</a:t>
            </a:r>
          </a:p>
          <a:p>
            <a:pPr marL="457200" indent="-457200">
              <a:buAutoNum type="alphaLcParenR"/>
            </a:pPr>
            <a:r>
              <a:rPr lang="en-GB" dirty="0" smtClean="0"/>
              <a:t>Better understand relationship between sub phenotypes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7640"/>
            <a:ext cx="81326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Question: To what extent are the SNPs that influence trait 1 the same that influence trait 2 in terms of concordance of magnitude and direction of effect sizes? </a:t>
            </a:r>
          </a:p>
          <a:p>
            <a:endParaRPr lang="en-US" sz="1400" dirty="0"/>
          </a:p>
          <a:p>
            <a:r>
              <a:rPr lang="en-GB" sz="1400" dirty="0" err="1" smtClean="0"/>
              <a:t>cor</a:t>
            </a:r>
            <a:r>
              <a:rPr lang="en-GB" sz="1400" dirty="0" smtClean="0"/>
              <a:t>(</a:t>
            </a:r>
            <a:r>
              <a:rPr lang="el-GR" sz="1400" dirty="0" smtClean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400" dirty="0" smtClean="0">
                <a:solidFill>
                  <a:srgbClr val="FF0000"/>
                </a:solidFill>
                <a:cs typeface="Arial" pitchFamily="34" charset="0"/>
              </a:rPr>
              <a:t>,</a:t>
            </a:r>
            <a:r>
              <a:rPr lang="el-GR" sz="1400" dirty="0" smtClean="0">
                <a:solidFill>
                  <a:schemeClr val="accent1"/>
                </a:solidFill>
                <a:cs typeface="Arial" pitchFamily="34" charset="0"/>
              </a:rPr>
              <a:t> λ</a:t>
            </a:r>
            <a:r>
              <a:rPr lang="en-GB" sz="1400" dirty="0" smtClean="0"/>
              <a:t>) = </a:t>
            </a:r>
            <a:r>
              <a:rPr lang="en-GB" sz="1400" dirty="0" err="1" smtClean="0"/>
              <a:t>r</a:t>
            </a:r>
            <a:r>
              <a:rPr lang="en-GB" sz="1400" baseline="-25000" dirty="0" err="1" smtClean="0"/>
              <a:t>g</a:t>
            </a:r>
            <a:r>
              <a:rPr lang="en-GB" sz="1400" dirty="0" smtClean="0"/>
              <a:t>,  where values can range from -1 to 1.</a:t>
            </a:r>
          </a:p>
          <a:p>
            <a:endParaRPr lang="en-GB" sz="1400" dirty="0" smtClean="0"/>
          </a:p>
          <a:p>
            <a:r>
              <a:rPr lang="en-US" sz="1400" dirty="0" smtClean="0"/>
              <a:t>Use </a:t>
            </a:r>
            <a:r>
              <a:rPr lang="en-US" sz="1400" dirty="0" err="1" smtClean="0"/>
              <a:t>generalised</a:t>
            </a:r>
            <a:r>
              <a:rPr lang="en-US" sz="1400" dirty="0" smtClean="0"/>
              <a:t> REML implementation which analyses two traits jointly, estimating </a:t>
            </a:r>
            <a:r>
              <a:rPr lang="el-GR" sz="1400" dirty="0" smtClean="0"/>
              <a:t>σ</a:t>
            </a:r>
            <a:r>
              <a:rPr lang="en-GB" sz="1400" baseline="30000" dirty="0" smtClean="0"/>
              <a:t>2</a:t>
            </a:r>
            <a:r>
              <a:rPr lang="en-GB" sz="1400" baseline="-25000" dirty="0" smtClean="0"/>
              <a:t>g1</a:t>
            </a:r>
            <a:r>
              <a:rPr lang="en-GB" sz="1400" baseline="30000" dirty="0" smtClean="0"/>
              <a:t> </a:t>
            </a:r>
            <a:r>
              <a:rPr lang="en-GB" sz="1400" dirty="0" smtClean="0"/>
              <a:t>and </a:t>
            </a:r>
            <a:r>
              <a:rPr lang="el-GR" sz="1400" dirty="0" smtClean="0"/>
              <a:t>σ</a:t>
            </a:r>
            <a:r>
              <a:rPr lang="en-GB" sz="1400" baseline="30000" dirty="0" smtClean="0"/>
              <a:t>2</a:t>
            </a:r>
            <a:r>
              <a:rPr lang="en-GB" sz="1400" baseline="-25000" dirty="0" smtClean="0"/>
              <a:t>g2</a:t>
            </a:r>
            <a:r>
              <a:rPr lang="en-GB" sz="1400" baseline="30000" dirty="0" smtClean="0"/>
              <a:t> </a:t>
            </a:r>
            <a:r>
              <a:rPr lang="en-GB" sz="1400" dirty="0" smtClean="0"/>
              <a:t>and also </a:t>
            </a:r>
            <a:r>
              <a:rPr lang="en-GB" sz="1400" dirty="0" err="1" smtClean="0"/>
              <a:t>r</a:t>
            </a:r>
            <a:r>
              <a:rPr lang="en-GB" sz="1400" baseline="-25000" dirty="0" err="1" smtClean="0"/>
              <a:t>g</a:t>
            </a:r>
            <a:r>
              <a:rPr lang="en-GB" sz="1400" dirty="0" smtClean="0"/>
              <a:t>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8351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SNP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Suppose trait A and trait B both have h</a:t>
            </a:r>
            <a:r>
              <a:rPr lang="en-US" baseline="30000" dirty="0" smtClean="0"/>
              <a:t>2</a:t>
            </a:r>
            <a:r>
              <a:rPr lang="en-US" dirty="0" smtClean="0"/>
              <a:t> = 0.8 estimated from twin studies. We use unrelated individuals to estimate SNP h</a:t>
            </a:r>
            <a:r>
              <a:rPr lang="en-US" baseline="30000" dirty="0" smtClean="0"/>
              <a:t>2</a:t>
            </a:r>
            <a:r>
              <a:rPr lang="en-US" dirty="0" smtClean="0"/>
              <a:t> for each trait in the same population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Trait A has SNP h</a:t>
            </a:r>
            <a:r>
              <a:rPr lang="en-US" baseline="30000" dirty="0" smtClean="0"/>
              <a:t>2</a:t>
            </a:r>
            <a:r>
              <a:rPr lang="en-US" dirty="0" smtClean="0"/>
              <a:t> = 0.4</a:t>
            </a:r>
          </a:p>
          <a:p>
            <a:pPr lvl="1"/>
            <a:r>
              <a:rPr lang="en-US" dirty="0" smtClean="0"/>
              <a:t>Trait B has SNP h</a:t>
            </a:r>
            <a:r>
              <a:rPr lang="en-US" baseline="30000" dirty="0" smtClean="0"/>
              <a:t>2</a:t>
            </a:r>
            <a:r>
              <a:rPr lang="en-US" dirty="0" smtClean="0"/>
              <a:t> = 0.2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How can we interpret this result?</a:t>
            </a:r>
          </a:p>
        </p:txBody>
      </p:sp>
    </p:spTree>
    <p:extLst>
      <p:ext uri="{BB962C8B-B14F-4D97-AF65-F5344CB8AC3E}">
        <p14:creationId xmlns:p14="http://schemas.microsoft.com/office/powerpoint/2010/main" val="32018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mixed models for GWAS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One way to control for population structure is to perform a GWAS where for each SNP you estimate its effect while adjusting for all other SNPs</a:t>
            </a:r>
          </a:p>
          <a:p>
            <a:endParaRPr lang="en-US" dirty="0"/>
          </a:p>
          <a:p>
            <a:r>
              <a:rPr lang="en-US" dirty="0" smtClean="0"/>
              <a:t>There now exist many fast implementations for this</a:t>
            </a:r>
          </a:p>
          <a:p>
            <a:pPr lvl="1"/>
            <a:r>
              <a:rPr lang="en-US" dirty="0" err="1" smtClean="0"/>
              <a:t>FaSTLMM</a:t>
            </a:r>
            <a:endParaRPr lang="en-US" dirty="0" smtClean="0"/>
          </a:p>
          <a:p>
            <a:pPr lvl="1"/>
            <a:r>
              <a:rPr lang="en-US" dirty="0" err="1" smtClean="0"/>
              <a:t>GenABEL</a:t>
            </a:r>
            <a:endParaRPr lang="en-US" dirty="0" smtClean="0"/>
          </a:p>
          <a:p>
            <a:pPr lvl="1"/>
            <a:r>
              <a:rPr lang="en-US" dirty="0" smtClean="0"/>
              <a:t>GEMMA</a:t>
            </a:r>
          </a:p>
          <a:p>
            <a:pPr lvl="1"/>
            <a:r>
              <a:rPr lang="en-US" dirty="0" smtClean="0"/>
              <a:t>EMMAX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211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 depends on allele frequency</a:t>
            </a:r>
            <a:endParaRPr lang="en-US" dirty="0"/>
          </a:p>
        </p:txBody>
      </p:sp>
      <p:pic>
        <p:nvPicPr>
          <p:cNvPr id="8" name="Picture 3" descr="shork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650" b="-3365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4" descr="maf.pd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4360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Allele frequencies</a:t>
            </a:r>
          </a:p>
        </p:txBody>
      </p:sp>
      <p:sp>
        <p:nvSpPr>
          <p:cNvPr id="18434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SNP chip</a:t>
            </a:r>
          </a:p>
        </p:txBody>
      </p:sp>
      <p:pic>
        <p:nvPicPr>
          <p:cNvPr id="18435" name="Content Placeholder 4" descr="maf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 b="1100"/>
          <a:stretch>
            <a:fillRect/>
          </a:stretch>
        </p:blipFill>
        <p:spPr/>
      </p:pic>
      <p:sp>
        <p:nvSpPr>
          <p:cNvPr id="18436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Sequence data</a:t>
            </a:r>
          </a:p>
        </p:txBody>
      </p:sp>
      <p:pic>
        <p:nvPicPr>
          <p:cNvPr id="18437" name="Content Placeholder 9" descr="Untitled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r="235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2981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Why are SNP chips designed like this?</a:t>
            </a:r>
          </a:p>
        </p:txBody>
      </p:sp>
      <p:sp>
        <p:nvSpPr>
          <p:cNvPr id="1945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Common diseases likely caused by common variants?</a:t>
            </a:r>
          </a:p>
          <a:p>
            <a:pPr eaLnBrk="1" hangingPunct="1"/>
            <a:r>
              <a:rPr lang="en-US">
                <a:latin typeface="Calibri" charset="0"/>
              </a:rPr>
              <a:t>Technically easier to create a SNP chip of common variants</a:t>
            </a:r>
          </a:p>
          <a:p>
            <a:pPr eaLnBrk="1" hangingPunct="1"/>
            <a:r>
              <a:rPr lang="en-US">
                <a:latin typeface="Calibri" charset="0"/>
              </a:rPr>
              <a:t>Statistical power to detect common variant potentially better</a:t>
            </a:r>
          </a:p>
        </p:txBody>
      </p:sp>
    </p:spTree>
    <p:extLst>
      <p:ext uri="{BB962C8B-B14F-4D97-AF65-F5344CB8AC3E}">
        <p14:creationId xmlns:p14="http://schemas.microsoft.com/office/powerpoint/2010/main" val="1427517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Power is related to frequency and effect size</a:t>
            </a:r>
          </a:p>
        </p:txBody>
      </p:sp>
      <p:sp>
        <p:nvSpPr>
          <p:cNvPr id="21506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2pq = variance of SNP</a:t>
            </a:r>
          </a:p>
          <a:p>
            <a:pPr lvl="1" eaLnBrk="1" hangingPunct="1"/>
            <a:r>
              <a:rPr lang="en-US">
                <a:latin typeface="Calibri" charset="0"/>
              </a:rPr>
              <a:t>Rare SNPs have low variance</a:t>
            </a:r>
          </a:p>
          <a:p>
            <a:pPr lvl="1" eaLnBrk="1" hangingPunct="1"/>
            <a:r>
              <a:rPr lang="en-US">
                <a:latin typeface="Calibri" charset="0"/>
              </a:rPr>
              <a:t>In order to get the same F statistic, rare variants must have much larger effect sizes</a:t>
            </a:r>
          </a:p>
        </p:txBody>
      </p:sp>
      <p:pic>
        <p:nvPicPr>
          <p:cNvPr id="21507" name="Content Placeholder 4" descr="gif.gi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147" b="-102147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698500" y="5181600"/>
            <a:ext cx="79375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Natural selection drives large effect sizes to low frequency</a:t>
            </a:r>
          </a:p>
        </p:txBody>
      </p:sp>
    </p:spTree>
    <p:extLst>
      <p:ext uri="{BB962C8B-B14F-4D97-AF65-F5344CB8AC3E}">
        <p14:creationId xmlns:p14="http://schemas.microsoft.com/office/powerpoint/2010/main" val="4216683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Which variants have an effect?</a:t>
            </a:r>
          </a:p>
        </p:txBody>
      </p:sp>
      <p:pic>
        <p:nvPicPr>
          <p:cNvPr id="22530" name="Content Placeholder 5" descr="allele_freq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415" b="-8415"/>
          <a:stretch>
            <a:fillRect/>
          </a:stretch>
        </p:blipFill>
        <p:spPr/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Beta distributed with shape parameters:</a:t>
            </a: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 = b = 0.031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 = b = 0.5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 = b = 1</a:t>
            </a: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338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are the effect sizes?</a:t>
            </a:r>
          </a:p>
        </p:txBody>
      </p:sp>
      <p:pic>
        <p:nvPicPr>
          <p:cNvPr id="23554" name="Content Placeholder 8" descr="effect_dist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10" b="-1610"/>
          <a:stretch>
            <a:fillRect/>
          </a:stretch>
        </p:blipFill>
        <p:spPr/>
      </p:pic>
      <p:pic>
        <p:nvPicPr>
          <p:cNvPr id="23555" name="Content Placeholder 14" descr="gif.gi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714" r="-34714"/>
          <a:stretch>
            <a:fillRect/>
          </a:stretch>
        </p:blipFill>
        <p:spPr>
          <a:xfrm>
            <a:off x="4095750" y="2646363"/>
            <a:ext cx="4038600" cy="3213100"/>
          </a:xfrm>
        </p:spPr>
      </p:pic>
      <p:sp>
        <p:nvSpPr>
          <p:cNvPr id="23556" name="TextBox 15"/>
          <p:cNvSpPr txBox="1">
            <a:spLocks noChangeArrowheads="1"/>
          </p:cNvSpPr>
          <p:nvPr/>
        </p:nvSpPr>
        <p:spPr bwMode="auto">
          <a:xfrm>
            <a:off x="4668838" y="2163763"/>
            <a:ext cx="34559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No relation with allele frequency</a:t>
            </a:r>
          </a:p>
        </p:txBody>
      </p:sp>
      <p:sp>
        <p:nvSpPr>
          <p:cNvPr id="23557" name="TextBox 17"/>
          <p:cNvSpPr txBox="1">
            <a:spLocks noChangeArrowheads="1"/>
          </p:cNvSpPr>
          <p:nvPr/>
        </p:nvSpPr>
        <p:spPr bwMode="auto">
          <a:xfrm>
            <a:off x="4668838" y="4608513"/>
            <a:ext cx="2481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Bound by power curve</a:t>
            </a:r>
          </a:p>
        </p:txBody>
      </p:sp>
      <p:sp>
        <p:nvSpPr>
          <p:cNvPr id="23558" name="TextBox 18"/>
          <p:cNvSpPr txBox="1">
            <a:spLocks noChangeArrowheads="1"/>
          </p:cNvSpPr>
          <p:nvPr/>
        </p:nvSpPr>
        <p:spPr bwMode="auto">
          <a:xfrm>
            <a:off x="4402138" y="3209925"/>
            <a:ext cx="47418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Bound by square root of power curve</a:t>
            </a:r>
          </a:p>
        </p:txBody>
      </p:sp>
    </p:spTree>
    <p:extLst>
      <p:ext uri="{BB962C8B-B14F-4D97-AF65-F5344CB8AC3E}">
        <p14:creationId xmlns:p14="http://schemas.microsoft.com/office/powerpoint/2010/main" val="799195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Under these scenarios</a:t>
            </a:r>
            <a:r>
              <a:rPr lang="is-IS">
                <a:latin typeface="Calibri" charset="0"/>
              </a:rPr>
              <a:t>…</a:t>
            </a:r>
            <a:endParaRPr lang="en-US">
              <a:latin typeface="Calibri" charset="0"/>
            </a:endParaRPr>
          </a:p>
        </p:txBody>
      </p:sp>
      <p:pic>
        <p:nvPicPr>
          <p:cNvPr id="24578" name="Content Placeholder 13" descr="effect_dist_si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006" r="-470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1012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two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GWAS using SNP chips on unrelated individuals</a:t>
            </a:r>
          </a:p>
          <a:p>
            <a:r>
              <a:rPr lang="en-US" dirty="0" smtClean="0"/>
              <a:t>Heritability estimated using related individuals</a:t>
            </a:r>
          </a:p>
        </p:txBody>
      </p:sp>
    </p:spTree>
    <p:extLst>
      <p:ext uri="{BB962C8B-B14F-4D97-AF65-F5344CB8AC3E}">
        <p14:creationId xmlns:p14="http://schemas.microsoft.com/office/powerpoint/2010/main" val="3114647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91" b="1191"/>
          <a:stretch>
            <a:fillRect/>
          </a:stretch>
        </p:blipFill>
        <p:spPr>
          <a:xfrm>
            <a:off x="457200" y="431800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650240" y="5161280"/>
            <a:ext cx="64556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GCTA-LDMS is an extension to GCTA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Requires sample sizes of e.g. &gt;30k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Jointly estimates the SNP h</a:t>
            </a:r>
            <a:r>
              <a:rPr lang="en-US" baseline="30000" dirty="0" smtClean="0"/>
              <a:t>2</a:t>
            </a:r>
            <a:r>
              <a:rPr lang="en-US" dirty="0" smtClean="0"/>
              <a:t> for different sections of the genome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Different LD bins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Different allele frequency bins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02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1148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Useful reviews: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Introduction </a:t>
            </a:r>
            <a:r>
              <a:rPr lang="en-US" b="1" dirty="0"/>
              <a:t>to Quantitative Genetics</a:t>
            </a:r>
            <a:r>
              <a:rPr lang="en-US" dirty="0"/>
              <a:t>. Falconer D.S., Mackay T.F.C. Longman; Harlow, UK: 1996.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Heritability in the genomics era—concepts and misconceptions</a:t>
            </a:r>
            <a:r>
              <a:rPr lang="en-US" dirty="0"/>
              <a:t>. </a:t>
            </a:r>
            <a:r>
              <a:rPr lang="en-US" dirty="0" err="1"/>
              <a:t>Visscher</a:t>
            </a:r>
            <a:r>
              <a:rPr lang="en-US" dirty="0"/>
              <a:t> P.M., Hill W.G., Wray N.R. Nat. Rev. Genet. 2008;9:255–266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Relatedness in the post-genomic era: is it still useful?</a:t>
            </a:r>
            <a:r>
              <a:rPr lang="en-US" dirty="0"/>
              <a:t> Doug Speed &amp; David J. Balding. Nature Reviews Genetics 16, 33–44 (2015)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The heritability of human disease: estimation, uses and abuses</a:t>
            </a:r>
            <a:r>
              <a:rPr lang="en-US" dirty="0"/>
              <a:t>. </a:t>
            </a:r>
            <a:r>
              <a:rPr lang="en-US" dirty="0" err="1"/>
              <a:t>Tenesa</a:t>
            </a:r>
            <a:r>
              <a:rPr lang="en-US" dirty="0"/>
              <a:t> A1, Haley CS. Nat Rev Genet. 2013 Feb;14(2):139-49.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Reconciling the analysis of IBD and IBS in complex trait studies</a:t>
            </a:r>
            <a:r>
              <a:rPr lang="en-US" dirty="0"/>
              <a:t>. Powell J.E., </a:t>
            </a:r>
            <a:r>
              <a:rPr lang="en-US" dirty="0" err="1"/>
              <a:t>Visscher</a:t>
            </a:r>
            <a:r>
              <a:rPr lang="en-US" dirty="0"/>
              <a:t> P.M., Goddard M.E. Nat. Rev. Genet. 2010;11:800–805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Finding the missing heritability of complex diseases.</a:t>
            </a:r>
            <a:r>
              <a:rPr lang="en-US" dirty="0"/>
              <a:t> </a:t>
            </a:r>
            <a:r>
              <a:rPr lang="en-US" dirty="0" err="1"/>
              <a:t>Manolio</a:t>
            </a:r>
            <a:r>
              <a:rPr lang="en-US" dirty="0"/>
              <a:t> T.A., Collins F.S., Cox N.J., Goldstein D.B., </a:t>
            </a:r>
            <a:r>
              <a:rPr lang="en-US" dirty="0" err="1"/>
              <a:t>Hindorff</a:t>
            </a:r>
            <a:r>
              <a:rPr lang="en-US" dirty="0"/>
              <a:t> L.A., Hunter D.J., McCarthy M.I., Ramos E.M., </a:t>
            </a:r>
            <a:r>
              <a:rPr lang="en-US" dirty="0" err="1"/>
              <a:t>Cardon</a:t>
            </a:r>
            <a:r>
              <a:rPr lang="en-US" dirty="0"/>
              <a:t> L.R., </a:t>
            </a:r>
            <a:r>
              <a:rPr lang="en-US" dirty="0" err="1"/>
              <a:t>Chakravarti</a:t>
            </a:r>
            <a:r>
              <a:rPr lang="en-US" dirty="0"/>
              <a:t> A. Nature. 2009;461:747–753.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Heritability of threshold characters</a:t>
            </a:r>
            <a:r>
              <a:rPr lang="en-US" dirty="0"/>
              <a:t>. </a:t>
            </a:r>
            <a:r>
              <a:rPr lang="en-US" dirty="0" err="1"/>
              <a:t>Dempster</a:t>
            </a:r>
            <a:r>
              <a:rPr lang="en-US" dirty="0"/>
              <a:t> E.R., Lerner I.M. Genetics. 1950;35:212–236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70916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Primary research papers: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Inference </a:t>
            </a:r>
            <a:r>
              <a:rPr lang="en-US" b="1" dirty="0"/>
              <a:t>of the genetic architecture underlying BMI and height with the use of 20,240 sibling pairs</a:t>
            </a:r>
            <a:r>
              <a:rPr lang="en-US" dirty="0"/>
              <a:t>. Hemani G et al. Am J Hum Genet. 2013 Nov 7;93(5):865-75.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Common SNPs explain a large proportion of the heritability for human height</a:t>
            </a:r>
            <a:r>
              <a:rPr lang="en-US" dirty="0"/>
              <a:t>. Yang J., Benyamin B., </a:t>
            </a:r>
            <a:r>
              <a:rPr lang="en-US" dirty="0" err="1"/>
              <a:t>McEvoy</a:t>
            </a:r>
            <a:r>
              <a:rPr lang="en-US" dirty="0"/>
              <a:t> B.P., Gordon S., </a:t>
            </a:r>
            <a:r>
              <a:rPr lang="en-US" dirty="0" err="1"/>
              <a:t>Henders</a:t>
            </a:r>
            <a:r>
              <a:rPr lang="en-US" dirty="0"/>
              <a:t> A.K., </a:t>
            </a:r>
            <a:r>
              <a:rPr lang="en-US" dirty="0" err="1"/>
              <a:t>Nyholt</a:t>
            </a:r>
            <a:r>
              <a:rPr lang="en-US" dirty="0"/>
              <a:t> D.R., Madden P.A., Heath A.C., Martin N.G., Montgomery G.W. Nat. Genet. 2010;42:565–569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Genome-partitioning of genetic variation for complex traits using common </a:t>
            </a:r>
            <a:r>
              <a:rPr lang="en-US" b="1" dirty="0" smtClean="0"/>
              <a:t>SNPs.</a:t>
            </a:r>
            <a:r>
              <a:rPr lang="en-US" dirty="0" smtClean="0"/>
              <a:t> Yang </a:t>
            </a:r>
            <a:r>
              <a:rPr lang="en-US" dirty="0"/>
              <a:t>J, </a:t>
            </a:r>
            <a:r>
              <a:rPr lang="en-US" dirty="0" err="1"/>
              <a:t>Manolio</a:t>
            </a:r>
            <a:r>
              <a:rPr lang="en-US" dirty="0"/>
              <a:t> TA, Pasquale LR, et </a:t>
            </a:r>
            <a:r>
              <a:rPr lang="en-US" dirty="0" smtClean="0"/>
              <a:t>al. </a:t>
            </a:r>
            <a:r>
              <a:rPr lang="en-US" dirty="0"/>
              <a:t>Nature genetics. 2011;43(6):519-525. doi:10.1038/ng.823.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Improved heritability estimation from genome-wide SNPs</a:t>
            </a:r>
            <a:r>
              <a:rPr lang="en-US" dirty="0"/>
              <a:t>. Speed D, Hemani G, Johnson MR, Balding DJ. Am J Hum Genet. 2012 Dec 7;91(6):1011-21.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Estimating Missing Heritability for Disease from Genome-wide Association Studies.</a:t>
            </a:r>
            <a:r>
              <a:rPr lang="en-US" dirty="0"/>
              <a:t> Lee SH, Wray NR, Goddard ME, </a:t>
            </a:r>
            <a:r>
              <a:rPr lang="en-US" dirty="0" err="1"/>
              <a:t>Visscher</a:t>
            </a:r>
            <a:r>
              <a:rPr lang="en-US" dirty="0"/>
              <a:t> PM. American Journal of Human Genetics. 2011;88(3):294-305. doi:10.1016/j.ajhg.2011.02.002.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Estimation of </a:t>
            </a:r>
            <a:r>
              <a:rPr lang="en-US" b="1" dirty="0" err="1"/>
              <a:t>pleiotropy</a:t>
            </a:r>
            <a:r>
              <a:rPr lang="en-US" b="1" dirty="0"/>
              <a:t> between complex diseases using single-nucleotide polymorphism-derived genomic relationships and restricted maximum likelihood.</a:t>
            </a:r>
            <a:r>
              <a:rPr lang="en-US" dirty="0"/>
              <a:t> Lee SH, Yang J, Goddard ME, </a:t>
            </a:r>
            <a:r>
              <a:rPr lang="en-US" dirty="0" err="1"/>
              <a:t>Visscher</a:t>
            </a:r>
            <a:r>
              <a:rPr lang="en-US" dirty="0"/>
              <a:t> PM, Wray NR. Bioinformatics. 2012;28(19):2540-2542. doi:10.1093/bioinformatics/bts474.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LD Score regression distinguishes confounding from </a:t>
            </a:r>
            <a:r>
              <a:rPr lang="en-US" b="1" dirty="0" err="1"/>
              <a:t>polygenicity</a:t>
            </a:r>
            <a:r>
              <a:rPr lang="en-US" b="1" dirty="0"/>
              <a:t> in genome-wide association </a:t>
            </a:r>
            <a:r>
              <a:rPr lang="en-US" b="1" dirty="0" smtClean="0"/>
              <a:t>studies. </a:t>
            </a:r>
            <a:r>
              <a:rPr lang="en-US" dirty="0" err="1" smtClean="0"/>
              <a:t>Bulik</a:t>
            </a:r>
            <a:r>
              <a:rPr lang="en-US" dirty="0" smtClean="0"/>
              <a:t>-Sullivan et al. Nature Genetics. 2015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Fast Method that Uses Polygenic Scores to Estimate the Variance Explained by Genome-wide Marker Panels and the Proportion of Variants Affecting a Trait. </a:t>
            </a:r>
            <a:r>
              <a:rPr lang="en-US" dirty="0"/>
              <a:t>Luigi </a:t>
            </a:r>
            <a:r>
              <a:rPr lang="en-US" dirty="0" err="1"/>
              <a:t>Palla</a:t>
            </a:r>
            <a:r>
              <a:rPr lang="en-US" dirty="0"/>
              <a:t> and Frank </a:t>
            </a:r>
            <a:r>
              <a:rPr lang="en-US" dirty="0" err="1"/>
              <a:t>Dudbridge</a:t>
            </a:r>
            <a:r>
              <a:rPr lang="en-US" dirty="0"/>
              <a:t>. AJHG. 2015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290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Concept 1:</a:t>
            </a:r>
          </a:p>
          <a:p>
            <a:pPr lvl="1"/>
            <a:r>
              <a:rPr lang="en-US" dirty="0" smtClean="0"/>
              <a:t>If a trait is heritable then</a:t>
            </a:r>
          </a:p>
          <a:p>
            <a:pPr lvl="1"/>
            <a:r>
              <a:rPr lang="en-US" dirty="0" smtClean="0"/>
              <a:t>Individuals who are more genetically similar will be more phenotypically similar</a:t>
            </a:r>
          </a:p>
          <a:p>
            <a:endParaRPr lang="en-US" dirty="0" smtClean="0"/>
          </a:p>
          <a:p>
            <a:r>
              <a:rPr lang="en-US" dirty="0" smtClean="0"/>
              <a:t>Concept 2:</a:t>
            </a:r>
          </a:p>
          <a:p>
            <a:pPr lvl="1"/>
            <a:r>
              <a:rPr lang="en-US" dirty="0" smtClean="0"/>
              <a:t>h</a:t>
            </a:r>
            <a:r>
              <a:rPr lang="en-US" baseline="30000" dirty="0" smtClean="0"/>
              <a:t>2</a:t>
            </a:r>
            <a:r>
              <a:rPr lang="en-US" dirty="0" smtClean="0"/>
              <a:t> = V</a:t>
            </a:r>
            <a:r>
              <a:rPr lang="en-US" baseline="-25000" dirty="0" smtClean="0"/>
              <a:t>G</a:t>
            </a:r>
            <a:r>
              <a:rPr lang="en-US" dirty="0"/>
              <a:t>/V</a:t>
            </a:r>
            <a:r>
              <a:rPr lang="en-US" baseline="-25000" dirty="0"/>
              <a:t>P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proportion of the variance explained by genetic </a:t>
            </a:r>
            <a:r>
              <a:rPr lang="en-US" dirty="0" smtClean="0"/>
              <a:t>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8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Concept 1: Using related individuals to estimate heritability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56139972"/>
              </p:ext>
            </p:extLst>
          </p:nvPr>
        </p:nvGraphicFramePr>
        <p:xfrm>
          <a:off x="4511040" y="2606040"/>
          <a:ext cx="4292600" cy="2976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480"/>
                <a:gridCol w="711200"/>
                <a:gridCol w="817880"/>
                <a:gridCol w="858520"/>
                <a:gridCol w="8585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Relationship</a:t>
                      </a:r>
                      <a:endParaRPr lang="en-US" sz="12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Genetic similarity</a:t>
                      </a:r>
                      <a:endParaRPr lang="en-US" sz="12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ID1 phenotype</a:t>
                      </a:r>
                      <a:endParaRPr lang="en-US" sz="12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ID2 phenotype</a:t>
                      </a:r>
                      <a:endParaRPr lang="en-US" sz="12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(Phenotypic difference)</a:t>
                      </a:r>
                      <a:r>
                        <a:rPr lang="en-US" sz="1200" baseline="30000" dirty="0" smtClean="0"/>
                        <a:t>2</a:t>
                      </a:r>
                      <a:endParaRPr lang="en-US" sz="1200" dirty="0"/>
                    </a:p>
                  </a:txBody>
                  <a:tcPr marL="44873" marR="4487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Parent-offspring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22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44873" marR="4487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Siblings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21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44873" marR="4487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Grandparent-grandchild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0.25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22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26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44873" marR="4487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First cousins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0.125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29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</a:t>
                      </a:r>
                      <a:endParaRPr lang="en-US" sz="1400" dirty="0"/>
                    </a:p>
                  </a:txBody>
                  <a:tcPr marL="44873" marR="4487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MZ</a:t>
                      </a:r>
                      <a:r>
                        <a:rPr lang="en-US" sz="1400" baseline="0" dirty="0" smtClean="0"/>
                        <a:t> Twins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44873" marR="4487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Unrelated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marL="44873" marR="44873"/>
                </a:tc>
              </a:tr>
            </a:tbl>
          </a:graphicData>
        </a:graphic>
      </p:graphicFrame>
      <p:pic>
        <p:nvPicPr>
          <p:cNvPr id="8" name="Content Placeholder 7" descr="566Pu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666" b="-28666"/>
          <a:stretch>
            <a:fillRect/>
          </a:stretch>
        </p:blipFill>
        <p:spPr>
          <a:xfrm>
            <a:off x="360680" y="1600200"/>
            <a:ext cx="4038600" cy="4525963"/>
          </a:xfrm>
        </p:spPr>
      </p:pic>
      <p:sp>
        <p:nvSpPr>
          <p:cNvPr id="9" name="TextBox 8"/>
          <p:cNvSpPr txBox="1"/>
          <p:nvPr/>
        </p:nvSpPr>
        <p:spPr>
          <a:xfrm>
            <a:off x="4511040" y="2131814"/>
            <a:ext cx="35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Tabulating data from the family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Concept 1: </a:t>
            </a:r>
            <a:r>
              <a:rPr lang="en-US" dirty="0" err="1" smtClean="0"/>
              <a:t>Haseman-Elston</a:t>
            </a:r>
            <a:r>
              <a:rPr lang="en-US" dirty="0" smtClean="0"/>
              <a:t>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Plot genetic similarity against phenotypic difference for all pairs of individuals</a:t>
            </a:r>
          </a:p>
          <a:p>
            <a:r>
              <a:rPr lang="en-US" dirty="0" smtClean="0"/>
              <a:t>The slope is -2h</a:t>
            </a:r>
            <a:r>
              <a:rPr lang="en-US" baseline="30000" dirty="0" smtClean="0"/>
              <a:t>2</a:t>
            </a:r>
            <a:endParaRPr lang="en-US" dirty="0"/>
          </a:p>
        </p:txBody>
      </p:sp>
      <p:pic>
        <p:nvPicPr>
          <p:cNvPr id="5" name="Content Placeholder 3" descr="he2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2157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2: Variance explained</a:t>
            </a:r>
            <a:endParaRPr lang="en-US" dirty="0"/>
          </a:p>
        </p:txBody>
      </p:sp>
      <p:pic>
        <p:nvPicPr>
          <p:cNvPr id="5" name="Content Placeholder 4" descr="manhattan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8" r="1653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much variance does our significant SNP explain?</a:t>
            </a:r>
          </a:p>
          <a:p>
            <a:pPr lvl="2"/>
            <a:r>
              <a:rPr lang="en-US" dirty="0" smtClean="0"/>
              <a:t>V</a:t>
            </a:r>
            <a:r>
              <a:rPr lang="en-US" baseline="-25000" dirty="0" smtClean="0"/>
              <a:t>A</a:t>
            </a:r>
            <a:r>
              <a:rPr lang="en-US" dirty="0" smtClean="0"/>
              <a:t>/V</a:t>
            </a:r>
            <a:r>
              <a:rPr lang="en-US" baseline="-25000" dirty="0"/>
              <a:t>P</a:t>
            </a:r>
            <a:r>
              <a:rPr lang="en-US" baseline="-25000" dirty="0" smtClean="0"/>
              <a:t> </a:t>
            </a:r>
            <a:r>
              <a:rPr lang="en-US" dirty="0" smtClean="0"/>
              <a:t>= 2a</a:t>
            </a:r>
            <a:r>
              <a:rPr lang="en-US" baseline="30000" dirty="0" smtClean="0"/>
              <a:t>2</a:t>
            </a:r>
            <a:r>
              <a:rPr lang="en-US" dirty="0" smtClean="0"/>
              <a:t>p(1-p)/V</a:t>
            </a:r>
            <a:r>
              <a:rPr lang="en-US" baseline="-25000" dirty="0" smtClean="0"/>
              <a:t>P</a:t>
            </a:r>
          </a:p>
          <a:p>
            <a:pPr lvl="2"/>
            <a:endParaRPr lang="en-US" baseline="-25000" dirty="0" smtClean="0"/>
          </a:p>
          <a:p>
            <a:r>
              <a:rPr lang="en-US" dirty="0" smtClean="0"/>
              <a:t>Usually very small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Much less than the total heritability predicted to exist from pedigree and twin studies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11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/>
          </p:nvPr>
        </p:nvSpPr>
        <p:spPr>
          <a:xfrm>
            <a:off x="853440" y="333287"/>
            <a:ext cx="730504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BMI h</a:t>
            </a:r>
            <a:r>
              <a:rPr lang="en-US" baseline="30000" dirty="0" smtClean="0"/>
              <a:t>2</a:t>
            </a:r>
            <a:r>
              <a:rPr lang="en-US" dirty="0" smtClean="0"/>
              <a:t> = 0.42;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Variance explained by 97 known GWAS hits = 0.05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0000"/>
                </a:solidFill>
              </a:rPr>
              <a:t>Why?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Content Placeholder 3" descr="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98" b="-39898"/>
          <a:stretch>
            <a:fillRect/>
          </a:stretch>
        </p:blipFill>
        <p:spPr>
          <a:xfrm>
            <a:off x="2092960" y="3976484"/>
            <a:ext cx="4592320" cy="25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16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7011</TotalTime>
  <Words>2545</Words>
  <Application>Microsoft Macintosh PowerPoint</Application>
  <PresentationFormat>On-screen Show (4:3)</PresentationFormat>
  <Paragraphs>528</Paragraphs>
  <Slides>41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Whole genomes</vt:lpstr>
      <vt:lpstr>Objectives</vt:lpstr>
      <vt:lpstr>Above and below the threshold</vt:lpstr>
      <vt:lpstr>Combining two concepts</vt:lpstr>
      <vt:lpstr>Heritability</vt:lpstr>
      <vt:lpstr>Concept 1: Using related individuals to estimate heritability</vt:lpstr>
      <vt:lpstr>Concept 1: Haseman-Elston regression</vt:lpstr>
      <vt:lpstr>Concept 2: Variance explained</vt:lpstr>
      <vt:lpstr>BMI h2 = 0.42;   Variance explained by 97 known GWAS hits = 0.05  Why?</vt:lpstr>
      <vt:lpstr>Missing heritability</vt:lpstr>
      <vt:lpstr>Concept 1 with unrelated individuals</vt:lpstr>
      <vt:lpstr>Mixed model approach</vt:lpstr>
      <vt:lpstr>Mixed model approach</vt:lpstr>
      <vt:lpstr>Estimating the realised genomic similarity using SNPs: Identity by state (IBS)</vt:lpstr>
      <vt:lpstr>Estimating the realised genomic similarity using SNPs</vt:lpstr>
      <vt:lpstr>Estimating the realised genomic similarity using SNPs</vt:lpstr>
      <vt:lpstr>Where is GWAS going?</vt:lpstr>
      <vt:lpstr>When individuals are related…</vt:lpstr>
      <vt:lpstr>When individuals are unrelated…</vt:lpstr>
      <vt:lpstr>Length of IBD segments reduce when people are less related</vt:lpstr>
      <vt:lpstr>Interpreting SNP heritability</vt:lpstr>
      <vt:lpstr>Interpreting SNP heritability</vt:lpstr>
      <vt:lpstr>Case control traits</vt:lpstr>
      <vt:lpstr>Case control traits</vt:lpstr>
      <vt:lpstr>Genomic partitioning</vt:lpstr>
      <vt:lpstr>Let’s try running GCTA on our data</vt:lpstr>
      <vt:lpstr>PowerPoint Presentation</vt:lpstr>
      <vt:lpstr>Genetic architecture</vt:lpstr>
      <vt:lpstr>Genome partitioning: polygenic model</vt:lpstr>
      <vt:lpstr>Genetic correlations – bivariate analysis</vt:lpstr>
      <vt:lpstr>Interpreting SNP heritability</vt:lpstr>
      <vt:lpstr>Linear mixed models for GWAS</vt:lpstr>
      <vt:lpstr>LD depends on allele frequency</vt:lpstr>
      <vt:lpstr>Allele frequencies</vt:lpstr>
      <vt:lpstr>Why are SNP chips designed like this?</vt:lpstr>
      <vt:lpstr>Power is related to frequency and effect size</vt:lpstr>
      <vt:lpstr>Which variants have an effect?</vt:lpstr>
      <vt:lpstr>What are the effect sizes?</vt:lpstr>
      <vt:lpstr>Under these scenarios…</vt:lpstr>
      <vt:lpstr>PowerPoint Presentation</vt:lpstr>
      <vt:lpstr>References</vt:lpstr>
    </vt:vector>
  </TitlesOfParts>
  <Company>UQDI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genomes</dc:title>
  <dc:creator>Gib Hemani</dc:creator>
  <cp:lastModifiedBy>Gib Hemani</cp:lastModifiedBy>
  <cp:revision>132</cp:revision>
  <dcterms:created xsi:type="dcterms:W3CDTF">2015-03-25T14:49:07Z</dcterms:created>
  <dcterms:modified xsi:type="dcterms:W3CDTF">2017-03-27T00:23:44Z</dcterms:modified>
</cp:coreProperties>
</file>